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70" r:id="rId4"/>
    <p:sldId id="271" r:id="rId5"/>
    <p:sldId id="258" r:id="rId6"/>
    <p:sldId id="259" r:id="rId7"/>
    <p:sldId id="269" r:id="rId8"/>
    <p:sldId id="272" r:id="rId9"/>
    <p:sldId id="260" r:id="rId10"/>
    <p:sldId id="261" r:id="rId11"/>
    <p:sldId id="262" r:id="rId12"/>
    <p:sldId id="263" r:id="rId13"/>
    <p:sldId id="273" r:id="rId14"/>
    <p:sldId id="264" r:id="rId15"/>
    <p:sldId id="265" r:id="rId16"/>
    <p:sldId id="266" r:id="rId17"/>
    <p:sldId id="275" r:id="rId18"/>
    <p:sldId id="26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725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3FE49-E5F1-4551-9F48-3524A3C3972F}" type="datetimeFigureOut">
              <a:rPr lang="en-ID" smtClean="0"/>
              <a:t>06/08/2026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9E1DA-9A64-4CEF-A2F5-AF4B0BCC2B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38931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9E1DA-9A64-4CEF-A2F5-AF4B0BCC2BC6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5221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8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97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76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15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10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16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60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22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78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4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2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3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2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00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1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3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9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287" y="2503140"/>
            <a:ext cx="3781425" cy="3238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3065115"/>
            <a:ext cx="11601450" cy="670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sz="4800" b="0" i="0" u="none">
                <a:solidFill>
                  <a:srgbClr val="FFFFFF"/>
                </a:solidFill>
                <a:latin typeface="Plus Jakarta Sans ExtraBold"/>
              </a:rPr>
              <a:t>Basis Data (Database)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3926085"/>
            <a:ext cx="110490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Inter"/>
              </a:rPr>
              <a:t>Konsep Dasar, Perancangan ERD, dan Pemrograman SQL untuk SMK Kelas XI/XII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9FDC69-C449-4D16-94F5-A3CEFD0352CA}"/>
              </a:ext>
            </a:extLst>
          </p:cNvPr>
          <p:cNvSpPr txBox="1"/>
          <p:nvPr/>
        </p:nvSpPr>
        <p:spPr>
          <a:xfrm>
            <a:off x="9855200" y="6373908"/>
            <a:ext cx="2336800" cy="3039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650" b="0" i="0" u="none" dirty="0">
                <a:solidFill>
                  <a:srgbClr val="94A3B8"/>
                </a:solidFill>
                <a:latin typeface="Ink Free" panose="03080402000500000000" pitchFamily="66" charset="0"/>
              </a:rPr>
              <a:t>ANDRI SETIAWAN</a:t>
            </a:r>
            <a:endParaRPr sz="1650" b="0" i="0" u="none" dirty="0">
              <a:solidFill>
                <a:srgbClr val="94A3B8"/>
              </a:solidFill>
              <a:latin typeface="Ink Free" panose="03080402000500000000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523" y="3067050"/>
            <a:ext cx="7620952" cy="666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0" i="0" u="none">
                <a:solidFill>
                  <a:srgbClr val="FFFFFF"/>
                </a:solidFill>
                <a:latin typeface="Plus Jakarta Sans ExtraBold"/>
              </a:rPr>
              <a:t>02. Perancangan Basis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62225" y="3876675"/>
            <a:ext cx="706755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CBD5E1"/>
                </a:solidFill>
                <a:latin typeface="Inter"/>
              </a:rPr>
              <a:t>Pemodelan Konseptual Menggunakan Entity Relationship Diagram (ERD)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93130" y="476250"/>
            <a:ext cx="4529063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 dirty="0">
                <a:solidFill>
                  <a:srgbClr val="0F172A"/>
                </a:solidFill>
                <a:latin typeface="Plus Jakarta Sans"/>
              </a:rPr>
              <a:t>Entity Relationship Diagram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202" y="0"/>
            <a:ext cx="564979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93130" y="1329178"/>
            <a:ext cx="4529063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 dirty="0" err="1">
                <a:solidFill>
                  <a:srgbClr val="1E293B"/>
                </a:solidFill>
                <a:latin typeface="Plus Jakarta Sans SemiBold"/>
              </a:rPr>
              <a:t>Komponen</a:t>
            </a:r>
            <a:r>
              <a:rPr sz="1800" b="0" i="0" u="none" dirty="0">
                <a:solidFill>
                  <a:srgbClr val="1E293B"/>
                </a:solidFill>
                <a:latin typeface="Plus Jakarta Sans SemiBold"/>
              </a:rPr>
              <a:t> Utama ERD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93130" y="1619250"/>
            <a:ext cx="4264745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 dirty="0">
                <a:solidFill>
                  <a:srgbClr val="334155"/>
                </a:solidFill>
                <a:latin typeface="Inter"/>
              </a:rPr>
              <a:t>ERD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adalah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diagram visual yang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digunakan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untuk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merancang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struktur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basis data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relasional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sebelum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diubah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menjadi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tabel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nyata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93130" y="2505075"/>
            <a:ext cx="4264745" cy="4945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>
                <a:solidFill>
                  <a:srgbClr val="334155"/>
                </a:solidFill>
                <a:latin typeface="Inter"/>
              </a:rPr>
              <a:t>1. </a:t>
            </a:r>
            <a:r>
              <a:rPr sz="1350" b="1" i="0" u="none" dirty="0" err="1">
                <a:solidFill>
                  <a:srgbClr val="334155"/>
                </a:solidFill>
                <a:latin typeface="Inter"/>
              </a:rPr>
              <a:t>Entitas</a:t>
            </a:r>
            <a:r>
              <a:rPr sz="1350" b="1" i="0" u="none" dirty="0">
                <a:solidFill>
                  <a:srgbClr val="334155"/>
                </a:solidFill>
                <a:latin typeface="Inter"/>
              </a:rPr>
              <a:t> (Entity):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Objek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nyata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yang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datanya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dicatat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(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contoh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: </a:t>
            </a:r>
            <a:r>
              <a:rPr sz="1350" b="0" i="1" u="none" dirty="0" err="1">
                <a:solidFill>
                  <a:srgbClr val="334155"/>
                </a:solidFill>
                <a:latin typeface="Inter"/>
              </a:rPr>
              <a:t>Siswa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, </a:t>
            </a:r>
            <a:r>
              <a:rPr sz="1350" b="0" i="1" u="none" dirty="0" err="1">
                <a:solidFill>
                  <a:srgbClr val="334155"/>
                </a:solidFill>
                <a:latin typeface="Inter"/>
              </a:rPr>
              <a:t>Buku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, </a:t>
            </a:r>
            <a:r>
              <a:rPr sz="1350" b="0" i="1" u="none" dirty="0">
                <a:solidFill>
                  <a:srgbClr val="334155"/>
                </a:solidFill>
                <a:latin typeface="Inter"/>
              </a:rPr>
              <a:t>Guru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93130" y="3133725"/>
            <a:ext cx="4264745" cy="4945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>
                <a:solidFill>
                  <a:srgbClr val="334155"/>
                </a:solidFill>
                <a:latin typeface="Inter"/>
              </a:rPr>
              <a:t>2. </a:t>
            </a:r>
            <a:r>
              <a:rPr sz="1350" b="1" i="0" u="none" dirty="0" err="1">
                <a:solidFill>
                  <a:srgbClr val="334155"/>
                </a:solidFill>
                <a:latin typeface="Inter"/>
              </a:rPr>
              <a:t>Atribut</a:t>
            </a:r>
            <a:r>
              <a:rPr sz="1350" b="1" i="0" u="none" dirty="0">
                <a:solidFill>
                  <a:srgbClr val="334155"/>
                </a:solidFill>
                <a:latin typeface="Inter"/>
              </a:rPr>
              <a:t> (Attribute):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Karakteristik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yang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melekat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pada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entitas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(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contoh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: </a:t>
            </a:r>
            <a:r>
              <a:rPr sz="1350" b="0" i="1" u="none" dirty="0">
                <a:solidFill>
                  <a:srgbClr val="334155"/>
                </a:solidFill>
                <a:latin typeface="Inter"/>
              </a:rPr>
              <a:t>NISN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, </a:t>
            </a:r>
            <a:r>
              <a:rPr sz="1350" b="0" i="1" u="none" dirty="0">
                <a:solidFill>
                  <a:srgbClr val="334155"/>
                </a:solidFill>
                <a:latin typeface="Inter"/>
              </a:rPr>
              <a:t>Nama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, </a:t>
            </a:r>
            <a:r>
              <a:rPr sz="1350" b="0" i="1" u="none" dirty="0">
                <a:solidFill>
                  <a:srgbClr val="334155"/>
                </a:solidFill>
                <a:latin typeface="Inter"/>
              </a:rPr>
              <a:t>Alamat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93130" y="3762375"/>
            <a:ext cx="4264745" cy="4945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>
                <a:solidFill>
                  <a:srgbClr val="334155"/>
                </a:solidFill>
                <a:latin typeface="Inter"/>
              </a:rPr>
              <a:t>3. </a:t>
            </a:r>
            <a:r>
              <a:rPr sz="1350" b="1" i="0" u="none" dirty="0" err="1">
                <a:solidFill>
                  <a:srgbClr val="334155"/>
                </a:solidFill>
                <a:latin typeface="Inter"/>
              </a:rPr>
              <a:t>Relasi</a:t>
            </a:r>
            <a:r>
              <a:rPr sz="1350" b="1" i="0" u="none" dirty="0">
                <a:solidFill>
                  <a:srgbClr val="334155"/>
                </a:solidFill>
                <a:latin typeface="Inter"/>
              </a:rPr>
              <a:t> (Relationship):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Hubungan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keterkaitan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antar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entitas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(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contoh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: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Siswa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1" u="none" dirty="0" err="1">
                <a:solidFill>
                  <a:srgbClr val="334155"/>
                </a:solidFill>
                <a:latin typeface="Inter"/>
              </a:rPr>
              <a:t>meminjam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Buku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43958" y="1296987"/>
            <a:ext cx="987654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i="0" u="none" dirty="0" err="1">
                <a:solidFill>
                  <a:srgbClr val="0F172A"/>
                </a:solidFill>
                <a:latin typeface="Inter"/>
              </a:rPr>
              <a:t>Tujuan</a:t>
            </a:r>
            <a:r>
              <a:rPr b="1" i="0" u="none" dirty="0">
                <a:solidFill>
                  <a:srgbClr val="0F172A"/>
                </a:solidFill>
                <a:latin typeface="Inter"/>
              </a:rPr>
              <a:t> </a:t>
            </a:r>
            <a:r>
              <a:rPr b="1" i="0" u="none" dirty="0" err="1">
                <a:solidFill>
                  <a:srgbClr val="0F172A"/>
                </a:solidFill>
                <a:latin typeface="Inter"/>
              </a:rPr>
              <a:t>Normalisasi</a:t>
            </a:r>
            <a:r>
              <a:rPr b="1" i="0" u="none" dirty="0">
                <a:solidFill>
                  <a:srgbClr val="0F172A"/>
                </a:solidFill>
                <a:latin typeface="Inter"/>
              </a:rPr>
              <a:t>: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Memecah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tabel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kompleks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menjadi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tabel-tabel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kecil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yang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efisien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untuk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menghilangkan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duplikasi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(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redudansi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) data dan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mencegah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anomali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data.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43958" y="2222592"/>
            <a:ext cx="9876542" cy="7694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i="0" u="none" dirty="0" err="1">
                <a:solidFill>
                  <a:srgbClr val="0F172A"/>
                </a:solidFill>
                <a:latin typeface="Inter"/>
              </a:rPr>
              <a:t>Bentuk</a:t>
            </a:r>
            <a:r>
              <a:rPr b="1" i="0" u="none" dirty="0">
                <a:solidFill>
                  <a:srgbClr val="0F172A"/>
                </a:solidFill>
                <a:latin typeface="Inter"/>
              </a:rPr>
              <a:t> Normal </a:t>
            </a:r>
            <a:r>
              <a:rPr b="1" i="0" u="none" dirty="0" err="1">
                <a:solidFill>
                  <a:srgbClr val="0F172A"/>
                </a:solidFill>
                <a:latin typeface="Inter"/>
              </a:rPr>
              <a:t>Pertama</a:t>
            </a:r>
            <a:r>
              <a:rPr b="1" i="0" u="none" dirty="0">
                <a:solidFill>
                  <a:srgbClr val="0F172A"/>
                </a:solidFill>
                <a:latin typeface="Inter"/>
              </a:rPr>
              <a:t> (1NF):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Menghilangkan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grup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berulang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dan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memastikan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setiap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kolom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hanya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berisi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satu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nilai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bernilai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tunggal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(atomic value).</a:t>
            </a:r>
            <a:endParaRPr lang="en-US" b="0" i="0" u="none" dirty="0">
              <a:solidFill>
                <a:srgbClr val="334155"/>
              </a:solidFill>
              <a:latin typeface="Inter"/>
            </a:endParaRPr>
          </a:p>
          <a:p>
            <a:pPr>
              <a:lnSpc>
                <a:spcPts val="2025"/>
              </a:lnSpc>
            </a:pPr>
            <a:r>
              <a:rPr lang="en-US" dirty="0">
                <a:solidFill>
                  <a:srgbClr val="334155"/>
                </a:solidFill>
                <a:latin typeface="Inter"/>
              </a:rPr>
              <a:t>(</a:t>
            </a:r>
            <a:r>
              <a:rPr lang="pl-PL" b="1" i="0" u="none" dirty="0">
                <a:solidFill>
                  <a:srgbClr val="334155"/>
                </a:solidFill>
                <a:latin typeface="Plus Jakarta Sans"/>
              </a:rPr>
              <a:t>One to One (1:1):</a:t>
            </a:r>
            <a:r>
              <a:rPr lang="pl-PL" b="0" i="0" u="none" dirty="0">
                <a:solidFill>
                  <a:srgbClr val="334155"/>
                </a:solidFill>
                <a:latin typeface="Plus Jakarta Sans"/>
              </a:rPr>
              <a:t> Satu siswa memiliki satu nomor kartu pelajar.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43958" y="3319985"/>
            <a:ext cx="9876542" cy="10259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i="0" u="none" dirty="0" err="1">
                <a:solidFill>
                  <a:srgbClr val="0F172A"/>
                </a:solidFill>
                <a:latin typeface="Inter"/>
              </a:rPr>
              <a:t>Bentuk</a:t>
            </a:r>
            <a:r>
              <a:rPr b="1" i="0" u="none" dirty="0">
                <a:solidFill>
                  <a:srgbClr val="0F172A"/>
                </a:solidFill>
                <a:latin typeface="Inter"/>
              </a:rPr>
              <a:t> Normal </a:t>
            </a:r>
            <a:r>
              <a:rPr b="1" i="0" u="none" dirty="0" err="1">
                <a:solidFill>
                  <a:srgbClr val="0F172A"/>
                </a:solidFill>
                <a:latin typeface="Inter"/>
              </a:rPr>
              <a:t>Kedua</a:t>
            </a:r>
            <a:r>
              <a:rPr b="1" i="0" u="none" dirty="0">
                <a:solidFill>
                  <a:srgbClr val="0F172A"/>
                </a:solidFill>
                <a:latin typeface="Inter"/>
              </a:rPr>
              <a:t> (2NF):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Memenuhi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syarat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1NF dan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memastikan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semua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atribut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non-key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bergantung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penuh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pada Primary Key.</a:t>
            </a:r>
            <a:r>
              <a:rPr lang="en-US" b="0" i="0" u="none" dirty="0">
                <a:solidFill>
                  <a:srgbClr val="334155"/>
                </a:solidFill>
                <a:latin typeface="Inter"/>
              </a:rPr>
              <a:t> </a:t>
            </a:r>
          </a:p>
          <a:p>
            <a:pPr>
              <a:lnSpc>
                <a:spcPts val="2025"/>
              </a:lnSpc>
            </a:pPr>
            <a:r>
              <a:rPr lang="en-ID" b="1" i="0" u="none" dirty="0">
                <a:solidFill>
                  <a:srgbClr val="334155"/>
                </a:solidFill>
                <a:latin typeface="Plus Jakarta Sans"/>
              </a:rPr>
              <a:t>One to Many (1:N):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Satu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kelas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berisi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banyak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siswa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.</a:t>
            </a:r>
          </a:p>
          <a:p>
            <a:pPr algn="l">
              <a:lnSpc>
                <a:spcPts val="2025"/>
              </a:lnSpc>
            </a:pPr>
            <a:endParaRPr b="0" i="0" u="none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01108" y="4270807"/>
            <a:ext cx="9819392" cy="10259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i="0" u="none" dirty="0" err="1">
                <a:solidFill>
                  <a:srgbClr val="0F172A"/>
                </a:solidFill>
                <a:latin typeface="Inter"/>
              </a:rPr>
              <a:t>Bentuk</a:t>
            </a:r>
            <a:r>
              <a:rPr b="1" i="0" u="none" dirty="0">
                <a:solidFill>
                  <a:srgbClr val="0F172A"/>
                </a:solidFill>
                <a:latin typeface="Inter"/>
              </a:rPr>
              <a:t> Normal </a:t>
            </a:r>
            <a:r>
              <a:rPr b="1" i="0" u="none" dirty="0" err="1">
                <a:solidFill>
                  <a:srgbClr val="0F172A"/>
                </a:solidFill>
                <a:latin typeface="Inter"/>
              </a:rPr>
              <a:t>Ketiga</a:t>
            </a:r>
            <a:r>
              <a:rPr b="1" i="0" u="none" dirty="0">
                <a:solidFill>
                  <a:srgbClr val="0F172A"/>
                </a:solidFill>
                <a:latin typeface="Inter"/>
              </a:rPr>
              <a:t> (3NF):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Memenuhi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syarat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2NF dan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menghilangkan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ketergantungan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transitif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(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antar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atribut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non-key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tidak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boleh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saling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b="0" i="0" u="none" dirty="0" err="1">
                <a:solidFill>
                  <a:srgbClr val="334155"/>
                </a:solidFill>
                <a:latin typeface="Inter"/>
              </a:rPr>
              <a:t>mempengaruhi</a:t>
            </a:r>
            <a:r>
              <a:rPr b="0" i="0" u="none" dirty="0">
                <a:solidFill>
                  <a:srgbClr val="334155"/>
                </a:solidFill>
                <a:latin typeface="Inter"/>
              </a:rPr>
              <a:t>).</a:t>
            </a:r>
            <a:endParaRPr lang="en-US" b="0" i="0" u="none" dirty="0">
              <a:solidFill>
                <a:srgbClr val="334155"/>
              </a:solidFill>
              <a:latin typeface="Inter"/>
            </a:endParaRPr>
          </a:p>
          <a:p>
            <a:pPr>
              <a:lnSpc>
                <a:spcPts val="2025"/>
              </a:lnSpc>
            </a:pPr>
            <a:r>
              <a:rPr lang="en-ID" b="1" i="0" u="none" dirty="0">
                <a:solidFill>
                  <a:srgbClr val="334155"/>
                </a:solidFill>
                <a:latin typeface="Plus Jakarta Sans"/>
              </a:rPr>
              <a:t>Many to Many (M:N):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Banyak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siswa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dapat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mempelajari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banyak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mata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pelajaran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lang="en-ID" b="0" i="0" u="none" dirty="0" err="1">
                <a:solidFill>
                  <a:srgbClr val="334155"/>
                </a:solidFill>
                <a:latin typeface="Plus Jakarta Sans"/>
              </a:rPr>
              <a:t>sekaligus</a:t>
            </a:r>
            <a:r>
              <a:rPr lang="en-ID" b="0" i="0" u="none" dirty="0">
                <a:solidFill>
                  <a:srgbClr val="334155"/>
                </a:solidFill>
                <a:latin typeface="Plus Jakarta Sans"/>
              </a:rPr>
              <a:t>.</a:t>
            </a:r>
          </a:p>
          <a:p>
            <a:pPr algn="l">
              <a:lnSpc>
                <a:spcPts val="2025"/>
              </a:lnSpc>
            </a:pPr>
            <a:endParaRPr b="0" i="0" u="none" dirty="0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580" y="1368087"/>
            <a:ext cx="209550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380" y="2246405"/>
            <a:ext cx="180975" cy="2190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380" y="3343798"/>
            <a:ext cx="180975" cy="2190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380" y="4270807"/>
            <a:ext cx="238125" cy="2190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43958" y="476250"/>
            <a:ext cx="10428991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 dirty="0" err="1">
                <a:solidFill>
                  <a:srgbClr val="0F172A"/>
                </a:solidFill>
                <a:latin typeface="Plus Jakarta Sans"/>
              </a:rPr>
              <a:t>Konsep</a:t>
            </a:r>
            <a:r>
              <a:rPr sz="2700" b="1" i="0" u="none" dirty="0">
                <a:solidFill>
                  <a:srgbClr val="0F172A"/>
                </a:solidFill>
                <a:latin typeface="Plus Jakarta Sans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Plus Jakarta Sans"/>
              </a:rPr>
              <a:t>Normalisasi</a:t>
            </a:r>
            <a:r>
              <a:rPr sz="2700" b="1" i="0" u="none" dirty="0">
                <a:solidFill>
                  <a:srgbClr val="0F172A"/>
                </a:solidFill>
                <a:latin typeface="Plus Jakarta Sans"/>
              </a:rPr>
              <a:t> Data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D78105-6516-4AA0-B3D3-12D5AA481D61}"/>
              </a:ext>
            </a:extLst>
          </p:cNvPr>
          <p:cNvSpPr txBox="1"/>
          <p:nvPr/>
        </p:nvSpPr>
        <p:spPr>
          <a:xfrm>
            <a:off x="1461154" y="2066925"/>
            <a:ext cx="4444345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Kunci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relasi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adalah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fondasi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dari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RDBMS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untuk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menjaga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integritas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dan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hubungan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antar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275" b="0" i="0" u="none" dirty="0" err="1">
                <a:solidFill>
                  <a:srgbClr val="334155"/>
                </a:solidFill>
                <a:latin typeface="Plus Jakarta Sans"/>
              </a:rPr>
              <a:t>tabel</a:t>
            </a:r>
            <a:r>
              <a:rPr sz="1275" b="0" i="0" u="none" dirty="0">
                <a:solidFill>
                  <a:srgbClr val="334155"/>
                </a:solidFill>
                <a:latin typeface="Plus Jakarta Sans"/>
              </a:rPr>
              <a:t>:</a:t>
            </a:r>
          </a:p>
        </p:txBody>
      </p:sp>
      <p:pic>
        <p:nvPicPr>
          <p:cNvPr id="5" name="Picture 4" descr="image.png">
            <a:extLst>
              <a:ext uri="{FF2B5EF4-FFF2-40B4-BE49-F238E27FC236}">
                <a16:creationId xmlns:a16="http://schemas.microsoft.com/office/drawing/2014/main" id="{579AF15A-BBB2-4987-A02E-C7188EC81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5" y="1397622"/>
            <a:ext cx="5334000" cy="3619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0D6345-D0AC-4266-A527-3EC0A86FEAC4}"/>
              </a:ext>
            </a:extLst>
          </p:cNvPr>
          <p:cNvSpPr txBox="1"/>
          <p:nvPr/>
        </p:nvSpPr>
        <p:spPr>
          <a:xfrm>
            <a:off x="1461154" y="2743200"/>
            <a:ext cx="4444346" cy="7510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>
                <a:solidFill>
                  <a:srgbClr val="0F172A"/>
                </a:solidFill>
                <a:latin typeface="Plus Jakarta Sans"/>
              </a:rPr>
              <a:t>Primary Key (PK):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Field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unik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yang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mengidentifikasi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setiap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baris data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secara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pasti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(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misal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: NISN). Nilai PK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tidak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boleh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sama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atau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bernilai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kosong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(NULL).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52A120-2F91-4B9B-85B0-8A4A531B679C}"/>
              </a:ext>
            </a:extLst>
          </p:cNvPr>
          <p:cNvSpPr txBox="1"/>
          <p:nvPr/>
        </p:nvSpPr>
        <p:spPr>
          <a:xfrm>
            <a:off x="1461152" y="3695700"/>
            <a:ext cx="4444347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>
                <a:solidFill>
                  <a:srgbClr val="0F172A"/>
                </a:solidFill>
                <a:latin typeface="Plus Jakarta Sans"/>
              </a:rPr>
              <a:t>Foreign Key (FK):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Field pada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suatu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tabel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yang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merujuk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pada Primary Key di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tabel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lain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untuk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membentuk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hubungan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/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relasi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data.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0C8B8E-EB61-423D-AE82-9F71ACEA9E26}"/>
              </a:ext>
            </a:extLst>
          </p:cNvPr>
          <p:cNvSpPr txBox="1"/>
          <p:nvPr/>
        </p:nvSpPr>
        <p:spPr>
          <a:xfrm>
            <a:off x="1461152" y="4638675"/>
            <a:ext cx="4444348" cy="4945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 err="1">
                <a:solidFill>
                  <a:srgbClr val="0F172A"/>
                </a:solidFill>
                <a:latin typeface="Plus Jakarta Sans"/>
              </a:rPr>
              <a:t>Integritas</a:t>
            </a:r>
            <a:r>
              <a:rPr sz="1350" b="1" i="0" u="none" dirty="0">
                <a:solidFill>
                  <a:srgbClr val="0F172A"/>
                </a:solidFill>
                <a:latin typeface="Plus Jakarta Sans"/>
              </a:rPr>
              <a:t> </a:t>
            </a:r>
            <a:r>
              <a:rPr sz="1350" b="1" i="0" u="none" dirty="0" err="1">
                <a:solidFill>
                  <a:srgbClr val="0F172A"/>
                </a:solidFill>
                <a:latin typeface="Plus Jakarta Sans"/>
              </a:rPr>
              <a:t>Referensial</a:t>
            </a:r>
            <a:r>
              <a:rPr sz="1350" b="1" i="0" u="none" dirty="0">
                <a:solidFill>
                  <a:srgbClr val="0F172A"/>
                </a:solidFill>
                <a:latin typeface="Plus Jakarta Sans"/>
              </a:rPr>
              <a:t>: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Aturan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yang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memastikan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bahwa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relasi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antar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tabel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tetap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konsisten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dan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tidak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ada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 data yang </a:t>
            </a:r>
            <a:r>
              <a:rPr sz="1350" b="0" i="0" u="none" dirty="0" err="1">
                <a:solidFill>
                  <a:srgbClr val="334155"/>
                </a:solidFill>
                <a:latin typeface="Plus Jakarta Sans"/>
              </a:rPr>
              <a:t>terputus</a:t>
            </a:r>
            <a:r>
              <a:rPr sz="1350" b="0" i="0" u="none" dirty="0">
                <a:solidFill>
                  <a:srgbClr val="334155"/>
                </a:solidFill>
                <a:latin typeface="Plus Jakarta Sans"/>
              </a:rPr>
              <a:t>.</a:t>
            </a:r>
          </a:p>
        </p:txBody>
      </p:sp>
      <p:pic>
        <p:nvPicPr>
          <p:cNvPr id="9" name="Picture 8" descr="image.png">
            <a:extLst>
              <a:ext uri="{FF2B5EF4-FFF2-40B4-BE49-F238E27FC236}">
                <a16:creationId xmlns:a16="http://schemas.microsoft.com/office/drawing/2014/main" id="{186DC61F-8415-42EE-AC58-9B6A6DB12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879" y="2743200"/>
            <a:ext cx="209550" cy="219075"/>
          </a:xfrm>
          <a:prstGeom prst="rect">
            <a:avLst/>
          </a:prstGeom>
        </p:spPr>
      </p:pic>
      <p:pic>
        <p:nvPicPr>
          <p:cNvPr id="10" name="Picture 9" descr="image.png">
            <a:extLst>
              <a:ext uri="{FF2B5EF4-FFF2-40B4-BE49-F238E27FC236}">
                <a16:creationId xmlns:a16="http://schemas.microsoft.com/office/drawing/2014/main" id="{318F6309-6BFB-4515-86AF-CE46AC83E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439" y="3657600"/>
            <a:ext cx="266700" cy="219075"/>
          </a:xfrm>
          <a:prstGeom prst="rect">
            <a:avLst/>
          </a:prstGeom>
        </p:spPr>
      </p:pic>
      <p:pic>
        <p:nvPicPr>
          <p:cNvPr id="11" name="Picture 10" descr="image.png">
            <a:extLst>
              <a:ext uri="{FF2B5EF4-FFF2-40B4-BE49-F238E27FC236}">
                <a16:creationId xmlns:a16="http://schemas.microsoft.com/office/drawing/2014/main" id="{70919649-5665-4A69-91A1-ECE6FD682B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918" y="4666879"/>
            <a:ext cx="209550" cy="2190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C1EF81-F719-47F8-A901-7E9653CAB8EC}"/>
              </a:ext>
            </a:extLst>
          </p:cNvPr>
          <p:cNvSpPr txBox="1"/>
          <p:nvPr/>
        </p:nvSpPr>
        <p:spPr>
          <a:xfrm>
            <a:off x="1564848" y="476250"/>
            <a:ext cx="10608101" cy="39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550" b="1" i="0" u="none" dirty="0">
                <a:solidFill>
                  <a:srgbClr val="1E293B"/>
                </a:solidFill>
                <a:latin typeface="Poppins"/>
              </a:rPr>
              <a:t>Primary &amp; Foreign Key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5279BB-8DA9-4DDD-A4D7-955A9EB89E82}"/>
              </a:ext>
            </a:extLst>
          </p:cNvPr>
          <p:cNvSpPr/>
          <p:nvPr/>
        </p:nvSpPr>
        <p:spPr>
          <a:xfrm>
            <a:off x="1564848" y="1040115"/>
            <a:ext cx="10055652" cy="4573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929716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30729" y="3067050"/>
            <a:ext cx="4330541" cy="666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0" i="0" u="none">
                <a:solidFill>
                  <a:srgbClr val="FFFFFF"/>
                </a:solidFill>
                <a:latin typeface="Plus Jakarta Sans ExtraBold"/>
              </a:rPr>
              <a:t>03. Bahasa SQL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9800" y="3876675"/>
            <a:ext cx="77724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CBD5E1"/>
                </a:solidFill>
                <a:latin typeface="Inter"/>
              </a:rPr>
              <a:t>Structured Query Language: Standar Bahasa Pengelolaan Basis Data Relasional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249314"/>
              </p:ext>
            </p:extLst>
          </p:nvPr>
        </p:nvGraphicFramePr>
        <p:xfrm>
          <a:off x="1649690" y="1866900"/>
          <a:ext cx="9970807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3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5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8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algn="l"/>
                      <a:r>
                        <a:rPr sz="1350" b="0" i="0" u="none" dirty="0" err="1">
                          <a:solidFill>
                            <a:srgbClr val="FFFFFF"/>
                          </a:solidFill>
                          <a:latin typeface="Plus Jakarta Sans SemiBold"/>
                        </a:rPr>
                        <a:t>Kategori</a:t>
                      </a:r>
                      <a:endParaRPr sz="1350" b="0" i="0" u="none" dirty="0">
                        <a:solidFill>
                          <a:srgbClr val="FFFFFF"/>
                        </a:solidFill>
                        <a:latin typeface="Plus Jakarta Sans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Fungsi Utama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Perintah Dasar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 dirty="0" err="1">
                          <a:solidFill>
                            <a:srgbClr val="FFFFFF"/>
                          </a:solidFill>
                          <a:latin typeface="Plus Jakarta Sans SemiBold"/>
                        </a:rPr>
                        <a:t>Contoh</a:t>
                      </a:r>
                      <a:r>
                        <a:rPr sz="1350" b="0" i="0" u="none" dirty="0">
                          <a:solidFill>
                            <a:srgbClr val="FFFFFF"/>
                          </a:solidFill>
                          <a:latin typeface="Plus Jakarta Sans SemiBold"/>
                        </a:rPr>
                        <a:t> </a:t>
                      </a:r>
                      <a:r>
                        <a:rPr sz="1350" b="0" i="0" u="none" dirty="0" err="1">
                          <a:solidFill>
                            <a:srgbClr val="FFFFFF"/>
                          </a:solidFill>
                          <a:latin typeface="Plus Jakarta Sans SemiBold"/>
                        </a:rPr>
                        <a:t>Sintaks</a:t>
                      </a:r>
                      <a:endParaRPr sz="1350" b="0" i="0" u="none" dirty="0">
                        <a:solidFill>
                          <a:srgbClr val="FFFFFF"/>
                        </a:solidFill>
                        <a:latin typeface="Plus Jakarta Sans SemiBold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334155"/>
                          </a:solidFill>
                          <a:latin typeface="Inter"/>
                        </a:rPr>
                        <a:t>DDL</a:t>
                      </a:r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 (Data Definition)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Membuat &amp; mengubah struktur tabel/database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CREATE, ALTER, DROP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CREATE TABLE siswa (...);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334155"/>
                          </a:solidFill>
                          <a:latin typeface="Inter"/>
                        </a:rPr>
                        <a:t>DML</a:t>
                      </a:r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 (Data Manipulation)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Mengolah &amp; memanipulasi baris data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INSERT, SELECT, UPDATE, DELETE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SELECT * FROM siswa;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334155"/>
                          </a:solidFill>
                          <a:latin typeface="Inter"/>
                        </a:rPr>
                        <a:t>DCL</a:t>
                      </a:r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 (Data Control)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Mengatur hak akses pengguna (user privileges)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GRANT, REVOKE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GRANT ALL ON db_smk TO user;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l"/>
                      <a:r>
                        <a:rPr sz="1350" b="1" i="0" u="none">
                          <a:solidFill>
                            <a:srgbClr val="334155"/>
                          </a:solidFill>
                          <a:latin typeface="Inter"/>
                        </a:rPr>
                        <a:t>TCL</a:t>
                      </a:r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 (Transaction Control)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Mengelola transaksi perintah database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>
                          <a:solidFill>
                            <a:srgbClr val="334155"/>
                          </a:solidFill>
                          <a:latin typeface="Inter"/>
                        </a:rPr>
                        <a:t>COMMIT, ROLLBACK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COMMIT;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649690" y="2387918"/>
            <a:ext cx="9970806" cy="57398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758678" y="2424112"/>
            <a:ext cx="348302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241702" y="2424112"/>
            <a:ext cx="277638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9018091" y="2424112"/>
            <a:ext cx="260240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649689" y="3216593"/>
            <a:ext cx="9970806" cy="8191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758678" y="3252787"/>
            <a:ext cx="348302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241702" y="3252787"/>
            <a:ext cx="277638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9018091" y="3252787"/>
            <a:ext cx="260240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 flipV="1">
            <a:off x="1649689" y="3999548"/>
            <a:ext cx="9970807" cy="81913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758678" y="4081462"/>
            <a:ext cx="348302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41702" y="4081462"/>
            <a:ext cx="277638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9018091" y="4081462"/>
            <a:ext cx="260240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1649689" y="4873944"/>
            <a:ext cx="9970807" cy="57396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2758678" y="4910137"/>
            <a:ext cx="348302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41702" y="4910137"/>
            <a:ext cx="277638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9018091" y="4910137"/>
            <a:ext cx="260240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649690" y="5702617"/>
            <a:ext cx="9970806" cy="86676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2758678" y="5738812"/>
            <a:ext cx="348302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241702" y="5738812"/>
            <a:ext cx="277638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9018091" y="5738812"/>
            <a:ext cx="2602408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1649690" y="476250"/>
            <a:ext cx="10523259" cy="8925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sz="4000" b="1" i="0" dirty="0">
                <a:solidFill>
                  <a:srgbClr val="123244"/>
                </a:solidFill>
                <a:effectLst/>
                <a:latin typeface="Plus Jakarta Sans"/>
              </a:rPr>
              <a:t>SQL dan </a:t>
            </a:r>
            <a:r>
              <a:rPr lang="en-ID" sz="4000" b="1" i="0" dirty="0" err="1">
                <a:solidFill>
                  <a:srgbClr val="123244"/>
                </a:solidFill>
                <a:effectLst/>
                <a:latin typeface="Plus Jakarta Sans"/>
              </a:rPr>
              <a:t>Perintah</a:t>
            </a:r>
            <a:r>
              <a:rPr lang="en-ID" sz="4000" b="1" i="0" dirty="0">
                <a:solidFill>
                  <a:srgbClr val="123244"/>
                </a:solidFill>
                <a:effectLst/>
                <a:latin typeface="Plus Jakarta Sans"/>
              </a:rPr>
              <a:t> </a:t>
            </a:r>
            <a:r>
              <a:rPr lang="en-ID" sz="4000" b="1" i="0" dirty="0" err="1">
                <a:solidFill>
                  <a:srgbClr val="123244"/>
                </a:solidFill>
                <a:effectLst/>
                <a:latin typeface="Plus Jakarta Sans"/>
              </a:rPr>
              <a:t>Dasarnya</a:t>
            </a:r>
            <a:br>
              <a:rPr lang="en-ID" sz="4000" b="1" i="0" dirty="0">
                <a:solidFill>
                  <a:srgbClr val="123244"/>
                </a:solidFill>
                <a:effectLst/>
                <a:latin typeface="Plus Jakarta Sans"/>
              </a:rPr>
            </a:br>
            <a:r>
              <a:rPr lang="en-ID" sz="1600" b="0" i="0" dirty="0">
                <a:solidFill>
                  <a:srgbClr val="33505C"/>
                </a:solidFill>
                <a:effectLst/>
                <a:latin typeface="Inter"/>
              </a:rPr>
              <a:t>SQL (Structured Query Language)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Inter"/>
              </a:rPr>
              <a:t>adalah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Inter"/>
              </a:rPr>
              <a:t>bahasa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Inter"/>
              </a:rPr>
              <a:t>standar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Inter"/>
              </a:rPr>
              <a:t>untuk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Inter"/>
              </a:rPr>
              <a:t>mengakses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Inter"/>
              </a:rPr>
              <a:t> basis data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Inter"/>
              </a:rPr>
              <a:t>relasional</a:t>
            </a:r>
            <a:endParaRPr sz="1600" b="1" i="0" u="none" dirty="0">
              <a:solidFill>
                <a:srgbClr val="0F172A"/>
              </a:solidFill>
              <a:latin typeface="Plus Jakarta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857250"/>
            <a:ext cx="11049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19752" y="4581525"/>
            <a:ext cx="10300747" cy="800100"/>
          </a:xfrm>
          <a:prstGeom prst="rect">
            <a:avLst/>
          </a:prstGeom>
          <a:solidFill>
            <a:srgbClr val="EF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583702" y="4724400"/>
            <a:ext cx="9846297" cy="4945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 dirty="0">
                <a:solidFill>
                  <a:srgbClr val="334155"/>
                </a:solidFill>
                <a:latin typeface="Inter"/>
              </a:rPr>
              <a:t>Kesimpulan Industri: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MySQL dan PostgreSQL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menjadi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DBMS paling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dominan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yang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digunakan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oleh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pengembang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perangkat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lunak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karena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stabilitas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,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dukungan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open-source, dan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komunitas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pengembang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 yang sangat </a:t>
            </a:r>
            <a:r>
              <a:rPr sz="1350" b="0" i="0" u="none" dirty="0" err="1">
                <a:solidFill>
                  <a:srgbClr val="334155"/>
                </a:solidFill>
                <a:latin typeface="Inter"/>
              </a:rPr>
              <a:t>luas</a:t>
            </a:r>
            <a:r>
              <a:rPr sz="1350" b="0" i="0" u="none" dirty="0">
                <a:solidFill>
                  <a:srgbClr val="334155"/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0520" y="476250"/>
            <a:ext cx="1037243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 dirty="0" err="1">
                <a:solidFill>
                  <a:srgbClr val="0F172A"/>
                </a:solidFill>
                <a:latin typeface="Plus Jakarta Sans"/>
              </a:rPr>
              <a:t>Penggunaan</a:t>
            </a:r>
            <a:r>
              <a:rPr sz="2700" b="1" i="0" u="none" dirty="0">
                <a:solidFill>
                  <a:srgbClr val="0F172A"/>
                </a:solidFill>
                <a:latin typeface="Plus Jakarta Sans"/>
              </a:rPr>
              <a:t> DBMS di Industri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96ADD-8FE4-4753-B873-248CBD68A8F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2000" b="1" dirty="0">
                <a:solidFill>
                  <a:srgbClr val="123244"/>
                </a:solidFill>
                <a:latin typeface="Plus Jakarta Sans"/>
              </a:rPr>
              <a:t>Tren Perkembangan Basis Data Modern</a:t>
            </a:r>
            <a:br>
              <a:rPr lang="nn-NO" sz="2000" b="1" dirty="0">
                <a:solidFill>
                  <a:srgbClr val="123244"/>
                </a:solidFill>
                <a:latin typeface="Plus Jakarta Sans"/>
              </a:rPr>
            </a:br>
            <a:r>
              <a:rPr lang="en-ID" sz="2000" dirty="0" err="1">
                <a:solidFill>
                  <a:srgbClr val="33505C"/>
                </a:solidFill>
                <a:latin typeface="Inter"/>
              </a:rPr>
              <a:t>Teknologi</a:t>
            </a:r>
            <a:r>
              <a:rPr lang="en-ID" sz="2000" dirty="0">
                <a:solidFill>
                  <a:srgbClr val="33505C"/>
                </a:solidFill>
                <a:latin typeface="Inter"/>
              </a:rPr>
              <a:t> basis data </a:t>
            </a:r>
            <a:r>
              <a:rPr lang="en-ID" sz="2000" dirty="0" err="1">
                <a:solidFill>
                  <a:srgbClr val="33505C"/>
                </a:solidFill>
                <a:latin typeface="Inter"/>
              </a:rPr>
              <a:t>terus</a:t>
            </a:r>
            <a:r>
              <a:rPr lang="en-ID" sz="2000" dirty="0">
                <a:solidFill>
                  <a:srgbClr val="33505C"/>
                </a:solidFill>
                <a:latin typeface="Inter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Inter"/>
              </a:rPr>
              <a:t>berkembang</a:t>
            </a:r>
            <a:r>
              <a:rPr lang="en-ID" sz="2000" dirty="0">
                <a:solidFill>
                  <a:srgbClr val="33505C"/>
                </a:solidFill>
                <a:latin typeface="Inter"/>
              </a:rPr>
              <a:t>, </a:t>
            </a:r>
            <a:r>
              <a:rPr lang="en-ID" sz="2000" dirty="0" err="1">
                <a:solidFill>
                  <a:srgbClr val="33505C"/>
                </a:solidFill>
                <a:latin typeface="Inter"/>
              </a:rPr>
              <a:t>beberapa</a:t>
            </a:r>
            <a:r>
              <a:rPr lang="en-ID" sz="2000" dirty="0">
                <a:solidFill>
                  <a:srgbClr val="33505C"/>
                </a:solidFill>
                <a:latin typeface="Inter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Inter"/>
              </a:rPr>
              <a:t>tren</a:t>
            </a:r>
            <a:r>
              <a:rPr lang="en-ID" sz="2000" dirty="0">
                <a:solidFill>
                  <a:srgbClr val="33505C"/>
                </a:solidFill>
                <a:latin typeface="Inter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Inter"/>
              </a:rPr>
              <a:t>penting</a:t>
            </a:r>
            <a:r>
              <a:rPr lang="en-ID" sz="2000" dirty="0">
                <a:solidFill>
                  <a:srgbClr val="33505C"/>
                </a:solidFill>
                <a:latin typeface="Inter"/>
              </a:rPr>
              <a:t>:</a:t>
            </a:r>
            <a:endParaRPr lang="en-ID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B3D8E-C23C-460C-A3D5-4AF52F63505F}"/>
              </a:ext>
            </a:extLst>
          </p:cNvPr>
          <p:cNvSpPr txBox="1">
            <a:spLocks/>
          </p:cNvSpPr>
          <p:nvPr/>
        </p:nvSpPr>
        <p:spPr>
          <a:xfrm>
            <a:off x="1583702" y="1825625"/>
            <a:ext cx="9770097" cy="314978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68288" algn="l"/>
              </a:tabLst>
            </a:pPr>
            <a:r>
              <a:rPr lang="en-US" sz="1600" b="1" dirty="0">
                <a:solidFill>
                  <a:srgbClr val="123244"/>
                </a:solidFill>
                <a:latin typeface="Plus Jakarta Sans"/>
              </a:rPr>
              <a:t>a. Big Data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en-US" sz="1600" dirty="0">
                <a:solidFill>
                  <a:srgbClr val="33505C"/>
                </a:solidFill>
                <a:latin typeface="Inter"/>
              </a:rPr>
              <a:t>	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Pengelolaan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data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dalam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jumlah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besar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dan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kompleks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.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en-US" sz="1600" b="1" dirty="0">
                <a:solidFill>
                  <a:srgbClr val="123244"/>
                </a:solidFill>
                <a:latin typeface="Plus Jakarta Sans"/>
              </a:rPr>
              <a:t>b. Cloud Database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en-US" sz="1600" dirty="0">
                <a:solidFill>
                  <a:srgbClr val="33505C"/>
                </a:solidFill>
                <a:latin typeface="Inter"/>
              </a:rPr>
              <a:t>	Basis data yang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disimpan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di cloud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seperti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AWS, Azure, Google Cloud.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en-US" sz="1600" b="1" dirty="0">
                <a:solidFill>
                  <a:srgbClr val="123244"/>
                </a:solidFill>
                <a:latin typeface="Plus Jakarta Sans"/>
              </a:rPr>
              <a:t>c. Artificial Intelligence &amp; Machine Learning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en-US" sz="1600" dirty="0">
                <a:solidFill>
                  <a:srgbClr val="33505C"/>
                </a:solidFill>
                <a:latin typeface="Inter"/>
              </a:rPr>
              <a:t>	Basis data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menjadi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sumber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pelatihan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model AI.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en-US" sz="1600" b="1" dirty="0">
                <a:solidFill>
                  <a:srgbClr val="123244"/>
                </a:solidFill>
                <a:latin typeface="Plus Jakarta Sans"/>
              </a:rPr>
              <a:t>d. Real-Time Database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en-US" sz="1600" dirty="0">
                <a:solidFill>
                  <a:srgbClr val="33505C"/>
                </a:solidFill>
                <a:latin typeface="Inter"/>
              </a:rPr>
              <a:t>	Data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diperbarui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secara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</a:t>
            </a:r>
            <a:r>
              <a:rPr lang="en-US" sz="1600" dirty="0" err="1">
                <a:solidFill>
                  <a:srgbClr val="33505C"/>
                </a:solidFill>
                <a:latin typeface="Inter"/>
              </a:rPr>
              <a:t>langsung</a:t>
            </a:r>
            <a:r>
              <a:rPr lang="en-US" sz="1600" dirty="0">
                <a:solidFill>
                  <a:srgbClr val="33505C"/>
                </a:solidFill>
                <a:latin typeface="Inter"/>
              </a:rPr>
              <a:t> (real-time).</a:t>
            </a:r>
          </a:p>
          <a:p>
            <a:pPr marL="0" indent="0">
              <a:buNone/>
              <a:tabLst>
                <a:tab pos="268288" algn="l"/>
              </a:tabLst>
            </a:pP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4255679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637" y="4048125"/>
            <a:ext cx="5800725" cy="5048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90486" y="2305050"/>
            <a:ext cx="8211026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 dirty="0" err="1">
                <a:solidFill>
                  <a:schemeClr val="accent4"/>
                </a:solidFill>
                <a:latin typeface="Plus Jakarta Sans"/>
              </a:rPr>
              <a:t>Sesi</a:t>
            </a:r>
            <a:r>
              <a:rPr sz="4800" b="1" i="0" u="none" dirty="0">
                <a:solidFill>
                  <a:schemeClr val="accent4"/>
                </a:solidFill>
                <a:latin typeface="Plus Jakarta Sans"/>
              </a:rPr>
              <a:t> </a:t>
            </a:r>
            <a:r>
              <a:rPr sz="4800" b="1" i="0" u="none" dirty="0" err="1">
                <a:solidFill>
                  <a:schemeClr val="accent4"/>
                </a:solidFill>
                <a:latin typeface="Plus Jakarta Sans"/>
              </a:rPr>
              <a:t>Diskusi</a:t>
            </a:r>
            <a:r>
              <a:rPr sz="4800" b="1" i="0" u="none" dirty="0">
                <a:solidFill>
                  <a:schemeClr val="accent4"/>
                </a:solidFill>
                <a:latin typeface="Plus Jakarta Sans"/>
              </a:rPr>
              <a:t> &amp; Tanya Jawab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19437" y="3209925"/>
            <a:ext cx="5953125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0" i="0" u="none" dirty="0" err="1">
                <a:latin typeface="Inter"/>
              </a:rPr>
              <a:t>Apakah</a:t>
            </a:r>
            <a:r>
              <a:rPr sz="1800" b="0" i="0" u="none" dirty="0">
                <a:latin typeface="Inter"/>
              </a:rPr>
              <a:t> </a:t>
            </a:r>
            <a:r>
              <a:rPr sz="1800" b="0" i="0" u="none" dirty="0" err="1">
                <a:latin typeface="Inter"/>
              </a:rPr>
              <a:t>ada</a:t>
            </a:r>
            <a:r>
              <a:rPr sz="1800" b="0" i="0" u="none" dirty="0">
                <a:latin typeface="Inter"/>
              </a:rPr>
              <a:t> </a:t>
            </a:r>
            <a:r>
              <a:rPr sz="1800" b="0" i="0" u="none" dirty="0" err="1">
                <a:latin typeface="Inter"/>
              </a:rPr>
              <a:t>materi</a:t>
            </a:r>
            <a:r>
              <a:rPr sz="1800" b="0" i="0" u="none" dirty="0">
                <a:latin typeface="Inter"/>
              </a:rPr>
              <a:t> yang </a:t>
            </a:r>
            <a:r>
              <a:rPr sz="1800" b="0" i="0" u="none" dirty="0" err="1">
                <a:latin typeface="Inter"/>
              </a:rPr>
              <a:t>ingin</a:t>
            </a:r>
            <a:r>
              <a:rPr sz="1800" b="0" i="0" u="none" dirty="0">
                <a:latin typeface="Inter"/>
              </a:rPr>
              <a:t> </a:t>
            </a:r>
            <a:r>
              <a:rPr sz="1800" b="0" i="0" u="none" dirty="0" err="1">
                <a:latin typeface="Inter"/>
              </a:rPr>
              <a:t>didiskusikan</a:t>
            </a:r>
            <a:r>
              <a:rPr sz="1800" b="0" i="0" u="none" dirty="0">
                <a:latin typeface="Inter"/>
              </a:rPr>
              <a:t> </a:t>
            </a:r>
            <a:r>
              <a:rPr sz="1800" b="0" i="0" u="none" dirty="0" err="1">
                <a:latin typeface="Inter"/>
              </a:rPr>
              <a:t>lebih</a:t>
            </a:r>
            <a:r>
              <a:rPr sz="1800" b="0" i="0" u="none" dirty="0">
                <a:latin typeface="Inter"/>
              </a:rPr>
              <a:t> </a:t>
            </a:r>
            <a:r>
              <a:rPr sz="1800" b="0" i="0" u="none" dirty="0" err="1">
                <a:latin typeface="Inter"/>
              </a:rPr>
              <a:t>lanjut</a:t>
            </a:r>
            <a:r>
              <a:rPr sz="1800" b="0" i="0" u="none" dirty="0">
                <a:latin typeface="Inter"/>
              </a:rPr>
              <a:t>?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912" y="4219575"/>
            <a:ext cx="219075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40705" y="3067050"/>
            <a:ext cx="4710588" cy="666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0" i="0" u="none">
                <a:solidFill>
                  <a:srgbClr val="FFFFFF"/>
                </a:solidFill>
                <a:latin typeface="Plus Jakarta Sans ExtraBold"/>
              </a:rPr>
              <a:t>01. Konsep Dasar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71750" y="3876675"/>
            <a:ext cx="70485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CBD5E1"/>
                </a:solidFill>
                <a:latin typeface="Inter"/>
              </a:rPr>
              <a:t>Pengertian Data, Informasi, dan Mengapa Basis Data Sangat Dibutuhkan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E970BB-88CB-4EAE-B291-55EBD0BBE50E}"/>
              </a:ext>
            </a:extLst>
          </p:cNvPr>
          <p:cNvSpPr txBox="1"/>
          <p:nvPr/>
        </p:nvSpPr>
        <p:spPr>
          <a:xfrm>
            <a:off x="7126663" y="1859339"/>
            <a:ext cx="4415979" cy="2951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 DATA 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kumpulan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terorganisir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diolah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Data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basis data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disimpan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penyimpanan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diakses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F1524E-EFF1-44D3-B1F1-1879DB9ADDB2}"/>
              </a:ext>
            </a:extLst>
          </p:cNvPr>
          <p:cNvSpPr txBox="1"/>
          <p:nvPr/>
        </p:nvSpPr>
        <p:spPr>
          <a:xfrm>
            <a:off x="1672847" y="52318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D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ID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Basis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D14813-4CAC-416A-ACC7-BB4BFB464A7E}"/>
              </a:ext>
            </a:extLst>
          </p:cNvPr>
          <p:cNvSpPr txBox="1"/>
          <p:nvPr/>
        </p:nvSpPr>
        <p:spPr>
          <a:xfrm>
            <a:off x="1753386" y="1859339"/>
            <a:ext cx="4817096" cy="3366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diartikan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berkumpul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I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representasi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mewakili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pegawai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hewan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peristiwa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keadaan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sebagainya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diwujudkan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angga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huruf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gambar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bunyi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kombinasinya</a:t>
            </a:r>
            <a:r>
              <a:rPr lang="en-ID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</a:t>
            </a:r>
            <a:r>
              <a:rPr lang="en-ID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872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78C8-AB74-4E1F-8EC8-448C34F11EA6}"/>
              </a:ext>
            </a:extLst>
          </p:cNvPr>
          <p:cNvSpPr txBox="1">
            <a:spLocks/>
          </p:cNvSpPr>
          <p:nvPr/>
        </p:nvSpPr>
        <p:spPr>
          <a:xfrm>
            <a:off x="1400666" y="677863"/>
            <a:ext cx="3505200" cy="62547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ahli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3A9B0-29C4-4241-AF5B-96BF414EFEF8}"/>
              </a:ext>
            </a:extLst>
          </p:cNvPr>
          <p:cNvSpPr txBox="1">
            <a:spLocks/>
          </p:cNvSpPr>
          <p:nvPr/>
        </p:nvSpPr>
        <p:spPr>
          <a:xfrm>
            <a:off x="1659118" y="1520825"/>
            <a:ext cx="9535656" cy="160887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C.J. Date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menyatakan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basis data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kumpulan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tersimpan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terintegrasi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James Martin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mendefinisikan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basis data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kumpulan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Font typeface="Arial"/>
              <a:buNone/>
            </a:pP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8DAB39-7F0D-4317-A739-A7BDD709B65E}"/>
              </a:ext>
            </a:extLst>
          </p:cNvPr>
          <p:cNvSpPr txBox="1"/>
          <p:nvPr/>
        </p:nvSpPr>
        <p:spPr>
          <a:xfrm>
            <a:off x="1772239" y="3395412"/>
            <a:ext cx="9355300" cy="1894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 </a:t>
            </a:r>
            <a:r>
              <a:rPr lang="en-ID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disimpulkan</a:t>
            </a: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basis data </a:t>
            </a:r>
            <a:r>
              <a:rPr lang="en-ID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unsur</a:t>
            </a:r>
            <a:r>
              <a:rPr lang="en-ID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80975" indent="269875" algn="just">
              <a:lnSpc>
                <a:spcPct val="150000"/>
              </a:lnSpc>
              <a:buFont typeface="+mj-lt"/>
              <a:buAutoNum type="arabicPeriod"/>
            </a:pPr>
            <a:r>
              <a:rPr lang="en-ID" sz="1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Terorganisir</a:t>
            </a:r>
            <a:endParaRPr lang="en-ID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indent="269875" algn="just">
              <a:lnSpc>
                <a:spcPct val="150000"/>
              </a:lnSpc>
              <a:buFont typeface="+mj-lt"/>
              <a:buAutoNum type="arabicPeriod"/>
            </a:pPr>
            <a:r>
              <a:rPr lang="en-ID" sz="1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Terintegrasi</a:t>
            </a:r>
            <a:endParaRPr lang="en-ID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indent="269875" algn="just">
              <a:lnSpc>
                <a:spcPct val="150000"/>
              </a:lnSpc>
              <a:buFont typeface="+mj-lt"/>
              <a:buAutoNum type="arabicPeriod"/>
            </a:pPr>
            <a:r>
              <a:rPr lang="en-ID" sz="1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diakses</a:t>
            </a:r>
            <a:endParaRPr lang="en-ID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indent="269875" algn="just">
              <a:lnSpc>
                <a:spcPct val="150000"/>
              </a:lnSpc>
              <a:buFont typeface="+mj-lt"/>
              <a:buAutoNum type="arabicPeriod"/>
            </a:pPr>
            <a:r>
              <a:rPr lang="en-ID" sz="1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1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sz="1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endParaRPr lang="en-ID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574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FF1CA97-E691-4FC8-97F1-A4268E0FCF91}"/>
              </a:ext>
            </a:extLst>
          </p:cNvPr>
          <p:cNvSpPr txBox="1">
            <a:spLocks/>
          </p:cNvSpPr>
          <p:nvPr/>
        </p:nvSpPr>
        <p:spPr>
          <a:xfrm>
            <a:off x="868918" y="363962"/>
            <a:ext cx="10076987" cy="68661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Perbedaan Data, Informasi, dan Basis Data</a:t>
            </a:r>
            <a:br>
              <a:rPr lang="nb-NO" sz="20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20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basis data, </a:t>
            </a:r>
            <a:r>
              <a:rPr lang="en-ID" sz="20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membedakan</a:t>
            </a:r>
            <a: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ID" sz="20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sz="20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084E4F-4E0D-4378-994D-F57793AF3C86}"/>
              </a:ext>
            </a:extLst>
          </p:cNvPr>
          <p:cNvSpPr txBox="1">
            <a:spLocks/>
          </p:cNvSpPr>
          <p:nvPr/>
        </p:nvSpPr>
        <p:spPr>
          <a:xfrm>
            <a:off x="1338409" y="2002333"/>
            <a:ext cx="3915258" cy="247638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en-ID" sz="18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  <a:p>
            <a:pPr algn="just"/>
            <a:r>
              <a:rPr lang="en-ID" sz="18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18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fakta</a:t>
            </a:r>
            <a:r>
              <a:rPr lang="en-ID" sz="18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mentah</a:t>
            </a:r>
            <a:r>
              <a:rPr lang="en-ID" sz="18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ID" sz="18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diolah</a:t>
            </a:r>
            <a:r>
              <a:rPr lang="en-ID" sz="18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18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18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ID" sz="18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“Ani”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ID" sz="18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“90”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ID" sz="18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“Jl. Merdeka No. 5”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ID" sz="1800" dirty="0">
              <a:solidFill>
                <a:srgbClr val="3350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/>
              <a:buNone/>
            </a:pPr>
            <a:endParaRPr lang="en-ID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6C0DEEC-3F3E-41DC-9AFA-F552C5A686F1}"/>
              </a:ext>
            </a:extLst>
          </p:cNvPr>
          <p:cNvSpPr txBox="1">
            <a:spLocks/>
          </p:cNvSpPr>
          <p:nvPr/>
        </p:nvSpPr>
        <p:spPr>
          <a:xfrm>
            <a:off x="6298648" y="2030532"/>
            <a:ext cx="4621108" cy="1969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ID" sz="1800" b="1" i="0" dirty="0" err="1">
                <a:solidFill>
                  <a:srgbClr val="1232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endParaRPr lang="en-ID" sz="1800" b="1" i="0" dirty="0">
              <a:solidFill>
                <a:srgbClr val="1232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yang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diproses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makna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“Ani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90 pada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pelajaran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8112B33-0901-4EC3-A8A7-07130DAF646E}"/>
              </a:ext>
            </a:extLst>
          </p:cNvPr>
          <p:cNvSpPr txBox="1">
            <a:spLocks/>
          </p:cNvSpPr>
          <p:nvPr/>
        </p:nvSpPr>
        <p:spPr>
          <a:xfrm>
            <a:off x="1338409" y="4442754"/>
            <a:ext cx="8661400" cy="569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ID" sz="1800" b="1" i="0" dirty="0">
                <a:solidFill>
                  <a:srgbClr val="1232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Basis Data</a:t>
            </a:r>
          </a:p>
          <a:p>
            <a:pPr algn="just"/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Kumpulan data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terstruktur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disimpan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18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538" y="2262187"/>
            <a:ext cx="2336006" cy="3095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319" y="2262187"/>
            <a:ext cx="2336006" cy="3095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100" y="2262187"/>
            <a:ext cx="2336006" cy="3095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7881" y="2262187"/>
            <a:ext cx="2336006" cy="3095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0188" y="2557462"/>
            <a:ext cx="482272" cy="533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00188" y="3281362"/>
            <a:ext cx="1982591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293B"/>
                </a:solidFill>
                <a:latin typeface="Plus Jakarta Sans SemiBold"/>
              </a:rPr>
              <a:t>Hardware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0188" y="3662362"/>
            <a:ext cx="1888182" cy="1007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Inter"/>
              </a:rPr>
              <a:t>Perangkat keras seperti komputer server, memori (RAM), harddisk/SSD, dan infrastruktur jaringan.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1969" y="2557462"/>
            <a:ext cx="482272" cy="533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21969" y="3281362"/>
            <a:ext cx="1982591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293B"/>
                </a:solidFill>
                <a:latin typeface="Plus Jakarta Sans SemiBold"/>
              </a:rPr>
              <a:t>DBMS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21969" y="3662362"/>
            <a:ext cx="1888182" cy="1285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Inter"/>
              </a:rPr>
              <a:t>Software pengelola database yang menjembatani user dengan penyimpanan data fisik.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0" y="2557462"/>
            <a:ext cx="482272" cy="533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43750" y="3281362"/>
            <a:ext cx="1982591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293B"/>
                </a:solidFill>
                <a:latin typeface="Plus Jakarta Sans SemiBold"/>
              </a:rPr>
              <a:t>Data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43750" y="3662362"/>
            <a:ext cx="1888182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Inter"/>
              </a:rPr>
              <a:t>Kumpulan tabel, record, atribut, serta relasi data yang disimpan secara terstruktur.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65531" y="2557462"/>
            <a:ext cx="482272" cy="533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965531" y="3281362"/>
            <a:ext cx="1982591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293B"/>
                </a:solidFill>
                <a:latin typeface="Plus Jakarta Sans SemiBold"/>
              </a:rPr>
              <a:t>User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65531" y="3662362"/>
            <a:ext cx="1888182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Inter"/>
              </a:rPr>
              <a:t>Pengguna sistem seperti Database Administrator (DBA), Programmer, dan End-User.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3538" y="2690812"/>
            <a:ext cx="241136" cy="2667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1982" y="2690812"/>
            <a:ext cx="301420" cy="2667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91389" y="2690812"/>
            <a:ext cx="215300" cy="2667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65545" y="2690812"/>
            <a:ext cx="301420" cy="2667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545996" y="476250"/>
            <a:ext cx="10626954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 dirty="0">
                <a:solidFill>
                  <a:srgbClr val="0F172A"/>
                </a:solidFill>
                <a:latin typeface="Plus Jakarta Sans"/>
              </a:rPr>
              <a:t>4 </a:t>
            </a:r>
            <a:r>
              <a:rPr sz="2700" b="1" i="0" u="none" dirty="0" err="1">
                <a:solidFill>
                  <a:srgbClr val="0F172A"/>
                </a:solidFill>
                <a:latin typeface="Plus Jakarta Sans"/>
              </a:rPr>
              <a:t>Komponen</a:t>
            </a:r>
            <a:r>
              <a:rPr sz="2700" b="1" i="0" u="none" dirty="0">
                <a:solidFill>
                  <a:srgbClr val="0F172A"/>
                </a:solidFill>
                <a:latin typeface="Plus Jakarta Sans"/>
              </a:rPr>
              <a:t> Utama Basis Data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787" y="1743816"/>
            <a:ext cx="2187604" cy="175517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568" y="1743816"/>
            <a:ext cx="2349937" cy="175517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6349" y="1743816"/>
            <a:ext cx="2349937" cy="175517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8130" y="1743816"/>
            <a:ext cx="2192774" cy="17551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6019" y="1959788"/>
            <a:ext cx="2192774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ID" b="1" i="0" dirty="0" err="1">
                <a:solidFill>
                  <a:srgbClr val="123244"/>
                </a:solidFill>
                <a:effectLst/>
                <a:latin typeface="Plus Jakarta Sans"/>
              </a:rPr>
              <a:t>Tabel</a:t>
            </a:r>
            <a:endParaRPr lang="en-ID" b="1" i="0" dirty="0">
              <a:solidFill>
                <a:srgbClr val="123244"/>
              </a:solidFill>
              <a:effectLst/>
              <a:latin typeface="Plus Jakarta Sans"/>
            </a:endParaRPr>
          </a:p>
          <a:p>
            <a:pPr algn="l"/>
            <a:endParaRPr sz="1800" b="0" i="0" u="none" dirty="0">
              <a:solidFill>
                <a:srgbClr val="1E293B"/>
              </a:solidFill>
              <a:latin typeface="Plus Jakarta Sans Semi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6019" y="2372466"/>
            <a:ext cx="2088356" cy="623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sz="1350" dirty="0" err="1">
                <a:solidFill>
                  <a:srgbClr val="334155"/>
                </a:solidFill>
                <a:latin typeface="Inter"/>
              </a:rPr>
              <a:t>Tempat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menyimpan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data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dalam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format baris dan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kolom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70607" y="1949151"/>
            <a:ext cx="2192774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b="1" i="0" dirty="0">
                <a:solidFill>
                  <a:srgbClr val="123244"/>
                </a:solidFill>
                <a:effectLst/>
                <a:latin typeface="Plus Jakarta Sans"/>
              </a:rPr>
              <a:t>Field (Kolom)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16492" y="2337295"/>
            <a:ext cx="2088356" cy="4154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sz="1350" dirty="0" err="1">
                <a:solidFill>
                  <a:srgbClr val="334155"/>
                </a:solidFill>
                <a:latin typeface="Inter"/>
              </a:rPr>
              <a:t>Atribut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dari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suatu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data,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misalnya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Nama, NIM, Alamat.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3512" y="1938845"/>
            <a:ext cx="2192774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b="1" i="0" dirty="0">
                <a:solidFill>
                  <a:srgbClr val="123244"/>
                </a:solidFill>
                <a:effectLst/>
                <a:latin typeface="Plus Jakarta Sans"/>
              </a:rPr>
              <a:t>Record (Baris)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3512" y="2337295"/>
            <a:ext cx="2088356" cy="4154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sz="1350" dirty="0">
                <a:solidFill>
                  <a:srgbClr val="334155"/>
                </a:solidFill>
                <a:latin typeface="Inter"/>
              </a:rPr>
              <a:t>Satu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entri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data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lengkap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dalam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tabel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93571" y="1938301"/>
            <a:ext cx="2192774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b="1" i="0" dirty="0">
                <a:solidFill>
                  <a:srgbClr val="123244"/>
                </a:solidFill>
                <a:effectLst/>
                <a:latin typeface="Plus Jakarta Sans"/>
              </a:rPr>
              <a:t>Primary Key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45780" y="2349519"/>
            <a:ext cx="2088356" cy="623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sz="1350" dirty="0">
                <a:solidFill>
                  <a:srgbClr val="334155"/>
                </a:solidFill>
                <a:latin typeface="Inter"/>
              </a:rPr>
              <a:t>Kolom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unik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yang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menjadi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identifikasi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tunggal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suatu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record.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40264" y="476250"/>
            <a:ext cx="10532686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nn-NO" sz="4400" b="1" i="0" dirty="0">
                <a:solidFill>
                  <a:srgbClr val="123244"/>
                </a:solidFill>
                <a:effectLst/>
                <a:latin typeface="Plus Jakarta Sans"/>
              </a:rPr>
              <a:t>Konsep Dasar dalam Basis Data</a:t>
            </a:r>
            <a:br>
              <a:rPr lang="nn-NO" sz="4400" b="1" i="0" dirty="0">
                <a:solidFill>
                  <a:srgbClr val="123244"/>
                </a:solidFill>
                <a:effectLst/>
                <a:latin typeface="Plus Jakarta Sans"/>
              </a:rPr>
            </a:br>
            <a:r>
              <a:rPr lang="en-ID" b="0" i="0" dirty="0" err="1">
                <a:solidFill>
                  <a:srgbClr val="33505C"/>
                </a:solidFill>
                <a:effectLst/>
                <a:latin typeface="Inter"/>
              </a:rPr>
              <a:t>Untuk</a:t>
            </a:r>
            <a:r>
              <a:rPr lang="en-ID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505C"/>
                </a:solidFill>
                <a:effectLst/>
                <a:latin typeface="Inter"/>
              </a:rPr>
              <a:t>memahami</a:t>
            </a:r>
            <a:r>
              <a:rPr lang="en-ID" b="0" i="0" dirty="0">
                <a:solidFill>
                  <a:srgbClr val="33505C"/>
                </a:solidFill>
                <a:effectLst/>
                <a:latin typeface="Inter"/>
              </a:rPr>
              <a:t> basis data </a:t>
            </a:r>
            <a:r>
              <a:rPr lang="en-ID" b="0" i="0" dirty="0" err="1">
                <a:solidFill>
                  <a:srgbClr val="33505C"/>
                </a:solidFill>
                <a:effectLst/>
                <a:latin typeface="Inter"/>
              </a:rPr>
              <a:t>lebih</a:t>
            </a:r>
            <a:r>
              <a:rPr lang="en-ID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505C"/>
                </a:solidFill>
                <a:effectLst/>
                <a:latin typeface="Inter"/>
              </a:rPr>
              <a:t>dalam</a:t>
            </a:r>
            <a:r>
              <a:rPr lang="en-ID" b="0" i="0" dirty="0">
                <a:solidFill>
                  <a:srgbClr val="33505C"/>
                </a:solidFill>
                <a:effectLst/>
                <a:latin typeface="Inter"/>
              </a:rPr>
              <a:t>, </a:t>
            </a:r>
            <a:r>
              <a:rPr lang="en-ID" b="0" i="0" dirty="0" err="1">
                <a:solidFill>
                  <a:srgbClr val="33505C"/>
                </a:solidFill>
                <a:effectLst/>
                <a:latin typeface="Inter"/>
              </a:rPr>
              <a:t>kita</a:t>
            </a:r>
            <a:r>
              <a:rPr lang="en-ID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505C"/>
                </a:solidFill>
                <a:effectLst/>
                <a:latin typeface="Inter"/>
              </a:rPr>
              <a:t>perlu</a:t>
            </a:r>
            <a:r>
              <a:rPr lang="en-ID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505C"/>
                </a:solidFill>
                <a:effectLst/>
                <a:latin typeface="Inter"/>
              </a:rPr>
              <a:t>mengenal</a:t>
            </a:r>
            <a:r>
              <a:rPr lang="en-ID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505C"/>
                </a:solidFill>
                <a:effectLst/>
                <a:latin typeface="Inter"/>
              </a:rPr>
              <a:t>konsep-konsep</a:t>
            </a:r>
            <a:r>
              <a:rPr lang="en-ID" b="0" i="0" dirty="0">
                <a:solidFill>
                  <a:srgbClr val="33505C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rgbClr val="33505C"/>
                </a:solidFill>
                <a:effectLst/>
                <a:latin typeface="Inter"/>
              </a:rPr>
              <a:t>berikut</a:t>
            </a:r>
            <a:r>
              <a:rPr lang="en-ID" b="0" i="0" dirty="0">
                <a:solidFill>
                  <a:srgbClr val="33505C"/>
                </a:solidFill>
                <a:effectLst/>
                <a:latin typeface="Inter"/>
              </a:rPr>
              <a:t>:</a:t>
            </a:r>
            <a:endParaRPr b="1" i="0" u="none" dirty="0">
              <a:solidFill>
                <a:srgbClr val="0F172A"/>
              </a:solidFill>
              <a:latin typeface="Plus Jakarta Sans"/>
            </a:endParaRPr>
          </a:p>
        </p:txBody>
      </p:sp>
      <p:pic>
        <p:nvPicPr>
          <p:cNvPr id="24" name="Picture 23" descr="image.png">
            <a:extLst>
              <a:ext uri="{FF2B5EF4-FFF2-40B4-BE49-F238E27FC236}">
                <a16:creationId xmlns:a16="http://schemas.microsoft.com/office/drawing/2014/main" id="{D01DA696-BA60-48A8-9462-F138B9C3F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092" y="3768941"/>
            <a:ext cx="2245299" cy="175517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1950C54-FEBC-4E6E-8A08-FC4053649CB5}"/>
              </a:ext>
            </a:extLst>
          </p:cNvPr>
          <p:cNvSpPr txBox="1"/>
          <p:nvPr/>
        </p:nvSpPr>
        <p:spPr>
          <a:xfrm>
            <a:off x="1418324" y="3984913"/>
            <a:ext cx="2192774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b="1" i="0" dirty="0">
                <a:solidFill>
                  <a:srgbClr val="123244"/>
                </a:solidFill>
                <a:effectLst/>
                <a:latin typeface="Plus Jakarta Sans"/>
              </a:rPr>
              <a:t>Foreign Key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2A9590-0370-45EE-A3A0-78763A9540B1}"/>
              </a:ext>
            </a:extLst>
          </p:cNvPr>
          <p:cNvSpPr txBox="1"/>
          <p:nvPr/>
        </p:nvSpPr>
        <p:spPr>
          <a:xfrm>
            <a:off x="1418324" y="4397591"/>
            <a:ext cx="2088356" cy="4154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sz="1350" dirty="0">
                <a:solidFill>
                  <a:srgbClr val="334155"/>
                </a:solidFill>
                <a:latin typeface="Inter"/>
              </a:rPr>
              <a:t>Kolom yang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menghubungkan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tabel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satu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dengan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lainnya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.</a:t>
            </a:r>
          </a:p>
        </p:txBody>
      </p:sp>
      <p:pic>
        <p:nvPicPr>
          <p:cNvPr id="27" name="Picture 26" descr="image.png">
            <a:extLst>
              <a:ext uri="{FF2B5EF4-FFF2-40B4-BE49-F238E27FC236}">
                <a16:creationId xmlns:a16="http://schemas.microsoft.com/office/drawing/2014/main" id="{64ED7716-862A-4874-9E09-F5F7B9DC5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0751" y="3741461"/>
            <a:ext cx="2423754" cy="175517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3A75485-9549-4309-9584-D6FFD8EF3950}"/>
              </a:ext>
            </a:extLst>
          </p:cNvPr>
          <p:cNvSpPr txBox="1"/>
          <p:nvPr/>
        </p:nvSpPr>
        <p:spPr>
          <a:xfrm>
            <a:off x="4223983" y="3957433"/>
            <a:ext cx="2192774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b="1" i="0" dirty="0">
                <a:solidFill>
                  <a:srgbClr val="123244"/>
                </a:solidFill>
                <a:effectLst/>
                <a:latin typeface="Plus Jakarta Sans"/>
              </a:rPr>
              <a:t>Query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6CD592-6897-435B-9654-197337FAF54C}"/>
              </a:ext>
            </a:extLst>
          </p:cNvPr>
          <p:cNvSpPr txBox="1"/>
          <p:nvPr/>
        </p:nvSpPr>
        <p:spPr>
          <a:xfrm>
            <a:off x="4223983" y="4370111"/>
            <a:ext cx="2088356" cy="623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sz="1350" dirty="0" err="1">
                <a:solidFill>
                  <a:srgbClr val="334155"/>
                </a:solidFill>
                <a:latin typeface="Inter"/>
              </a:rPr>
              <a:t>Perintah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untuk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mengambil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,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mengubah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,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atau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menghapus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data (SQL)</a:t>
            </a:r>
          </a:p>
        </p:txBody>
      </p:sp>
      <p:pic>
        <p:nvPicPr>
          <p:cNvPr id="30" name="Picture 29" descr="image.png">
            <a:extLst>
              <a:ext uri="{FF2B5EF4-FFF2-40B4-BE49-F238E27FC236}">
                <a16:creationId xmlns:a16="http://schemas.microsoft.com/office/drawing/2014/main" id="{0F6A25BB-11DA-4F3D-AC0F-A58DC8D9D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6349" y="3758951"/>
            <a:ext cx="2349937" cy="175517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DBA8DF5-DB4E-4278-8E27-5C4C6E30D66A}"/>
              </a:ext>
            </a:extLst>
          </p:cNvPr>
          <p:cNvSpPr txBox="1"/>
          <p:nvPr/>
        </p:nvSpPr>
        <p:spPr>
          <a:xfrm>
            <a:off x="7119581" y="3974923"/>
            <a:ext cx="2192774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b="1" i="0" dirty="0">
                <a:solidFill>
                  <a:srgbClr val="123244"/>
                </a:solidFill>
                <a:effectLst/>
                <a:latin typeface="Plus Jakarta Sans"/>
              </a:rPr>
              <a:t>Schema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995745-DB1F-4CB8-A7C0-3C55A8C4EA79}"/>
              </a:ext>
            </a:extLst>
          </p:cNvPr>
          <p:cNvSpPr txBox="1"/>
          <p:nvPr/>
        </p:nvSpPr>
        <p:spPr>
          <a:xfrm>
            <a:off x="7119581" y="4387601"/>
            <a:ext cx="2088356" cy="2077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sz="1350" dirty="0" err="1">
                <a:solidFill>
                  <a:srgbClr val="334155"/>
                </a:solidFill>
                <a:latin typeface="Inter"/>
              </a:rPr>
              <a:t>Struktur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logis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D" sz="1350" dirty="0" err="1">
                <a:solidFill>
                  <a:srgbClr val="334155"/>
                </a:solidFill>
                <a:latin typeface="Inter"/>
              </a:rPr>
              <a:t>dari</a:t>
            </a:r>
            <a:r>
              <a:rPr lang="en-ID" sz="1350" dirty="0">
                <a:solidFill>
                  <a:srgbClr val="334155"/>
                </a:solidFill>
                <a:latin typeface="Inter"/>
              </a:rPr>
              <a:t> basis data.</a:t>
            </a:r>
          </a:p>
        </p:txBody>
      </p:sp>
    </p:spTree>
    <p:extLst>
      <p:ext uri="{BB962C8B-B14F-4D97-AF65-F5344CB8AC3E}">
        <p14:creationId xmlns:p14="http://schemas.microsoft.com/office/powerpoint/2010/main" val="3718185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3A809-6E4D-4973-B522-997AE72F24E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2985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24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ID" sz="24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4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Basis Data</a:t>
            </a:r>
            <a:br>
              <a:rPr lang="en-ID" sz="20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Basis data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dirancang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sekadar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menyimpan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data,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memprosesnya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utamanya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D" sz="20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0C703-B2CE-42E0-9BB5-BDBF3137BCB5}"/>
              </a:ext>
            </a:extLst>
          </p:cNvPr>
          <p:cNvSpPr txBox="1">
            <a:spLocks/>
          </p:cNvSpPr>
          <p:nvPr/>
        </p:nvSpPr>
        <p:spPr>
          <a:xfrm>
            <a:off x="1555422" y="1825625"/>
            <a:ext cx="9798377" cy="39655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Mengorganisir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</a:p>
          <a:p>
            <a:pPr marL="441325" indent="-179388"/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Basis data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menyimpan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kolom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baris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diolah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/>
              <a:buNone/>
            </a:pP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Menghindari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Redundansi</a:t>
            </a:r>
            <a:endParaRPr lang="en-ID" sz="1600" b="1" dirty="0">
              <a:solidFill>
                <a:srgbClr val="12324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1325" indent="-174625"/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Redundansi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penggandaan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Basis data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meminimalkan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duplikasi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normalisasi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/>
              <a:buNone/>
            </a:pP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Konsistensi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</a:p>
          <a:p>
            <a:pPr marL="441325" indent="-174625"/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aturan-aturan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basis data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memastikan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valid dan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konsisten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/>
              <a:buNone/>
            </a:pP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Menjamin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Keamanan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</a:p>
          <a:p>
            <a:pPr marL="441325" indent="-174625"/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Pengaturan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enkripsi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mekanisme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backup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/>
              <a:buNone/>
            </a:pP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Memudahkan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Pemrosesan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</a:p>
          <a:p>
            <a:pPr marL="441325" indent="-174625"/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SQL,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pengguna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/>
              <a:buNone/>
            </a:pP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ID" sz="1600" b="1" dirty="0">
                <a:solidFill>
                  <a:srgbClr val="1232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Keputusan</a:t>
            </a:r>
          </a:p>
          <a:p>
            <a:pPr marL="441325" indent="-174625"/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yang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tersimpan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diolah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ID" sz="1600" dirty="0">
                <a:solidFill>
                  <a:srgbClr val="3350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/>
              <a:buNone/>
            </a:pPr>
            <a:endParaRPr lang="en-ID" sz="1600" dirty="0">
              <a:solidFill>
                <a:srgbClr val="3350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600" dirty="0">
              <a:solidFill>
                <a:srgbClr val="3350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600" dirty="0">
              <a:solidFill>
                <a:srgbClr val="3350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600" dirty="0">
              <a:solidFill>
                <a:srgbClr val="3350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600" dirty="0">
              <a:solidFill>
                <a:srgbClr val="3350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667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070" y="2518922"/>
            <a:ext cx="4660180" cy="386282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752" y="2518922"/>
            <a:ext cx="5581648" cy="37352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85740" y="2691157"/>
            <a:ext cx="431933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 dirty="0">
                <a:solidFill>
                  <a:srgbClr val="2563EB"/>
                </a:solidFill>
                <a:latin typeface="Plus Jakarta Sans SemiBold"/>
              </a:rPr>
              <a:t>Peran DBMS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85740" y="2973719"/>
            <a:ext cx="4086920" cy="10159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Database Management System (DBMS)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perangkat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lunak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berfungsi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mengorganisir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menyimpan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mengubah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aman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efisien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85740" y="4188471"/>
            <a:ext cx="4181342" cy="2215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D" sz="1600" b="1" i="0" dirty="0" err="1">
                <a:solidFill>
                  <a:srgbClr val="1232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ID" sz="1600" b="1" i="0" dirty="0">
                <a:solidFill>
                  <a:srgbClr val="1232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DBMS </a:t>
            </a:r>
            <a:r>
              <a:rPr lang="en-ID" sz="1600" b="1" i="0" dirty="0" err="1">
                <a:solidFill>
                  <a:srgbClr val="1232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1600" b="1" i="0" dirty="0">
                <a:solidFill>
                  <a:srgbClr val="1232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ID" sz="1600" b="1" i="0" dirty="0" err="1">
                <a:solidFill>
                  <a:srgbClr val="1232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Datanya</a:t>
            </a:r>
            <a:r>
              <a:rPr lang="en-ID" sz="1600" b="1" i="0" dirty="0">
                <a:solidFill>
                  <a:srgbClr val="1232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en-ID" sz="1600" b="1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Relational Database (RDBMS)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SQL</a:t>
            </a:r>
          </a:p>
          <a:p>
            <a:pPr algn="l">
              <a:buFont typeface="+mj-lt"/>
              <a:buAutoNum type="arabicPeriod"/>
            </a:pPr>
            <a:r>
              <a:rPr lang="en-ID" sz="1600" b="1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Hierarchical Database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pohon</a:t>
            </a:r>
            <a:endParaRPr lang="en-ID" sz="1600" b="0" i="0" dirty="0">
              <a:solidFill>
                <a:srgbClr val="33505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en-ID" sz="1600" b="1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 Database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kompleks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hierarchical</a:t>
            </a:r>
          </a:p>
          <a:p>
            <a:pPr algn="l">
              <a:buFont typeface="+mj-lt"/>
              <a:buAutoNum type="arabicPeriod"/>
            </a:pPr>
            <a:r>
              <a:rPr lang="en-ID" sz="1600" b="1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NoSQL Database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terstruktur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b="0" i="0" dirty="0">
                <a:solidFill>
                  <a:srgbClr val="3350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big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39171" y="2726102"/>
            <a:ext cx="4540362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 dirty="0">
                <a:solidFill>
                  <a:srgbClr val="2563EB"/>
                </a:solidFill>
                <a:latin typeface="Plus Jakarta Sans SemiBold"/>
              </a:rPr>
              <a:t>DBMS </a:t>
            </a:r>
            <a:r>
              <a:rPr sz="1800" b="0" i="0" u="none" dirty="0" err="1">
                <a:solidFill>
                  <a:srgbClr val="2563EB"/>
                </a:solidFill>
                <a:latin typeface="Plus Jakarta Sans SemiBold"/>
              </a:rPr>
              <a:t>Populer</a:t>
            </a:r>
            <a:r>
              <a:rPr sz="1800" b="0" i="0" u="none" dirty="0">
                <a:solidFill>
                  <a:srgbClr val="2563EB"/>
                </a:solidFill>
                <a:latin typeface="Plus Jakarta Sans SemiBold"/>
              </a:rPr>
              <a:t> </a:t>
            </a:r>
            <a:r>
              <a:rPr sz="1800" b="0" i="0" u="none" dirty="0" err="1">
                <a:solidFill>
                  <a:srgbClr val="2563EB"/>
                </a:solidFill>
                <a:latin typeface="Plus Jakarta Sans SemiBold"/>
              </a:rPr>
              <a:t>Industri</a:t>
            </a:r>
            <a:endParaRPr sz="1800" b="0" i="0" u="none" dirty="0">
              <a:solidFill>
                <a:srgbClr val="2563EB"/>
              </a:solidFill>
              <a:latin typeface="Plus Jakarta Sans Semi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22969" y="3161232"/>
            <a:ext cx="4324154" cy="4969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MySQL / MariaDB: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populer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dan </a:t>
            </a:r>
            <a:r>
              <a:rPr sz="1600" b="0" i="0" u="none" dirty="0" err="1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sz="1600" b="0" i="0" u="none" dirty="0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open-source.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22969" y="3789882"/>
            <a:ext cx="4324154" cy="4969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PostgreSQL:</a:t>
            </a:r>
            <a:r>
              <a:rPr sz="1600" b="0" i="0" u="none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Digunakan untuk sistem skala besar yang membutuhkan fitur data kompleks.</a:t>
            </a:r>
          </a:p>
        </p:txBody>
      </p:sp>
      <p:pic>
        <p:nvPicPr>
          <p:cNvPr id="13" name="Picture 12" descr="image.png">
            <a:extLst>
              <a:ext uri="{FF2B5EF4-FFF2-40B4-BE49-F238E27FC236}">
                <a16:creationId xmlns:a16="http://schemas.microsoft.com/office/drawing/2014/main" id="{E8AF764C-A42E-4FEE-AB18-DFCCB157B0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87840" y="1077110"/>
            <a:ext cx="1241560" cy="14418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22969" y="4418532"/>
            <a:ext cx="4324154" cy="4969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SQLite:</a:t>
            </a:r>
            <a:r>
              <a:rPr sz="1600" b="0" i="0" u="none">
                <a:solidFill>
                  <a:srgbClr val="3341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DBMS sangat ringan, cocok untuk aplikasi mobile (Android/iOS).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76250"/>
            <a:ext cx="1093851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700" b="1" i="0" u="none" dirty="0" err="1">
                <a:solidFill>
                  <a:srgbClr val="0F172A"/>
                </a:solidFill>
                <a:latin typeface="Plus Jakarta Sans"/>
              </a:rPr>
              <a:t>Mengenal</a:t>
            </a:r>
            <a:r>
              <a:rPr sz="2700" b="1" i="0" u="none" dirty="0">
                <a:solidFill>
                  <a:srgbClr val="0F172A"/>
                </a:solidFill>
                <a:latin typeface="Plus Jakarta Sans"/>
              </a:rPr>
              <a:t> </a:t>
            </a:r>
            <a:r>
              <a:rPr sz="2700" b="1" i="0" u="none" dirty="0" err="1">
                <a:solidFill>
                  <a:srgbClr val="0F172A"/>
                </a:solidFill>
                <a:latin typeface="Plus Jakarta Sans"/>
              </a:rPr>
              <a:t>Perangkat</a:t>
            </a:r>
            <a:r>
              <a:rPr sz="2700" b="1" i="0" u="none" dirty="0">
                <a:solidFill>
                  <a:srgbClr val="0F172A"/>
                </a:solidFill>
                <a:latin typeface="Plus Jakarta Sans"/>
              </a:rPr>
              <a:t> DBMS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248</TotalTime>
  <Words>1278</Words>
  <Application>Microsoft Office PowerPoint</Application>
  <PresentationFormat>Widescreen</PresentationFormat>
  <Paragraphs>140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Calibri</vt:lpstr>
      <vt:lpstr>Corbel</vt:lpstr>
      <vt:lpstr>Ink Free</vt:lpstr>
      <vt:lpstr>Inter</vt:lpstr>
      <vt:lpstr>Plus Jakarta Sans</vt:lpstr>
      <vt:lpstr>Plus Jakarta Sans ExtraBold</vt:lpstr>
      <vt:lpstr>Plus Jakarta Sans SemiBold</vt:lpstr>
      <vt:lpstr>Poppins</vt:lpstr>
      <vt:lpstr>Times New Roman</vt:lpstr>
      <vt:lpstr>Parallax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Danang Usmanto</cp:lastModifiedBy>
  <cp:revision>22</cp:revision>
  <dcterms:created xsi:type="dcterms:W3CDTF">2013-01-27T09:14:16Z</dcterms:created>
  <dcterms:modified xsi:type="dcterms:W3CDTF">2026-08-06T00:41:50Z</dcterms:modified>
  <cp:category/>
</cp:coreProperties>
</file>